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21" d="100"/>
          <a:sy n="121" d="100"/>
        </p:scale>
        <p:origin x="-13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viewProps" Target="viewProps.xml"/><Relationship Id="rId31" Type="http://schemas.openxmlformats.org/officeDocument/2006/relationships/slide" Target="slides/slide3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3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printerSettings" Target="printerSettings/printerSettings1.bin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34837-1D64-4FB3-A4F7-E73C0DF0121D}" type="datetimeFigureOut">
              <a:rPr lang="en-US" smtClean="0"/>
              <a:t>11/16/10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AF13-AE72-47C2-97E3-75BB3CE9E91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34837-1D64-4FB3-A4F7-E73C0DF0121D}" type="datetimeFigureOut">
              <a:rPr lang="en-US" smtClean="0"/>
              <a:t>11/16/10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AF13-AE72-47C2-97E3-75BB3CE9E9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34837-1D64-4FB3-A4F7-E73C0DF0121D}" type="datetimeFigureOut">
              <a:rPr lang="en-US" smtClean="0"/>
              <a:t>11/16/10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AF13-AE72-47C2-97E3-75BB3CE9E9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34837-1D64-4FB3-A4F7-E73C0DF0121D}" type="datetimeFigureOut">
              <a:rPr lang="en-US" smtClean="0"/>
              <a:t>11/16/10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AF13-AE72-47C2-97E3-75BB3CE9E9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34837-1D64-4FB3-A4F7-E73C0DF0121D}" type="datetimeFigureOut">
              <a:rPr lang="en-US" smtClean="0"/>
              <a:t>11/16/10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AF13-AE72-47C2-97E3-75BB3CE9E91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34837-1D64-4FB3-A4F7-E73C0DF0121D}" type="datetimeFigureOut">
              <a:rPr lang="en-US" smtClean="0"/>
              <a:t>11/16/10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AF13-AE72-47C2-97E3-75BB3CE9E9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34837-1D64-4FB3-A4F7-E73C0DF0121D}" type="datetimeFigureOut">
              <a:rPr lang="en-US" smtClean="0"/>
              <a:t>11/16/10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AF13-AE72-47C2-97E3-75BB3CE9E9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34837-1D64-4FB3-A4F7-E73C0DF0121D}" type="datetimeFigureOut">
              <a:rPr lang="en-US" smtClean="0"/>
              <a:t>11/16/10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AF13-AE72-47C2-97E3-75BB3CE9E9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34837-1D64-4FB3-A4F7-E73C0DF0121D}" type="datetimeFigureOut">
              <a:rPr lang="en-US" smtClean="0"/>
              <a:t>11/16/10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AF13-AE72-47C2-97E3-75BB3CE9E9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34837-1D64-4FB3-A4F7-E73C0DF0121D}" type="datetimeFigureOut">
              <a:rPr lang="en-US" smtClean="0"/>
              <a:t>11/16/10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AAF13-AE72-47C2-97E3-75BB3CE9E9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34837-1D64-4FB3-A4F7-E73C0DF0121D}" type="datetimeFigureOut">
              <a:rPr lang="en-US" smtClean="0"/>
              <a:t>11/16/10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C7AAF13-AE72-47C2-97E3-75BB3CE9E91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734837-1D64-4FB3-A4F7-E73C0DF0121D}" type="datetimeFigureOut">
              <a:rPr lang="en-US" smtClean="0"/>
              <a:t>11/16/10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C7AAF13-AE72-47C2-97E3-75BB3CE9E911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eYvOgnabABU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Advertising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And media ethics</a:t>
            </a:r>
            <a:endParaRPr lang="en-US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identify special cases regarding advertising that are worth closer examination in a discussion of media ethics.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randomBar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is political advertising. </a:t>
            </a:r>
          </a:p>
          <a:p>
            <a:r>
              <a:rPr lang="en-US" dirty="0" smtClean="0"/>
              <a:t>Should political candidates, central to the democratic process, be advertised using evidence and rational appeal?</a:t>
            </a:r>
          </a:p>
          <a:p>
            <a:r>
              <a:rPr lang="en-US" dirty="0" smtClean="0"/>
              <a:t>We know they are not.</a:t>
            </a:r>
          </a:p>
          <a:p>
            <a:r>
              <a:rPr lang="en-US" dirty="0" smtClean="0"/>
              <a:t>Political advertisers may argue that the goal is persuasion, and if they stray from the truth, the “marketplace of ideas” will sort out misleading information.</a:t>
            </a:r>
            <a:endParaRPr lang="en-US" dirty="0"/>
          </a:p>
        </p:txBody>
      </p:sp>
    </p:spTree>
  </p:cSld>
  <p:clrMapOvr>
    <a:masterClrMapping/>
  </p:clrMapOvr>
  <p:transition>
    <p:randomBar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So, once again, those in favor of advertising shift the burden of sorting out the good from the bad to society.</a:t>
            </a:r>
          </a:p>
          <a:p>
            <a:r>
              <a:rPr lang="en-US" dirty="0" smtClean="0"/>
              <a:t>But should not advertisers share that burden?</a:t>
            </a:r>
            <a:endParaRPr lang="en-US" dirty="0"/>
          </a:p>
        </p:txBody>
      </p:sp>
    </p:spTree>
  </p:cSld>
  <p:clrMapOvr>
    <a:masterClrMapping/>
  </p:clrMapOvr>
  <p:transition>
    <p:randomBar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Second case: advertising from groups professing an ideology.</a:t>
            </a:r>
          </a:p>
          <a:p>
            <a:r>
              <a:rPr lang="en-US" dirty="0" smtClean="0"/>
              <a:t>Ecology, animal rights, abortion, gun rights, anti-smoking, etc.</a:t>
            </a:r>
          </a:p>
          <a:p>
            <a:r>
              <a:rPr lang="en-US" dirty="0" smtClean="0"/>
              <a:t>Do these groups have some ethical responsibility to tell the truth?</a:t>
            </a:r>
          </a:p>
          <a:p>
            <a:r>
              <a:rPr lang="en-US" dirty="0" smtClean="0"/>
              <a:t>Many groups argue their cause is critically important. But where do we draw the line?</a:t>
            </a:r>
            <a:endParaRPr lang="en-US" dirty="0"/>
          </a:p>
        </p:txBody>
      </p:sp>
    </p:spTree>
  </p:cSld>
  <p:clrMapOvr>
    <a:masterClrMapping/>
  </p:clrMapOvr>
  <p:transition>
    <p:randomBar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Third, advertising for harmful produces. </a:t>
            </a:r>
          </a:p>
          <a:p>
            <a:r>
              <a:rPr lang="en-US" dirty="0" smtClean="0"/>
              <a:t>What is the ethical standard for things that can hurt people?</a:t>
            </a:r>
          </a:p>
          <a:p>
            <a:r>
              <a:rPr lang="en-US" dirty="0" smtClean="0"/>
              <a:t>Cigarette ads, of course, have been carefully controlled. Since 1971 they have been banned from television.</a:t>
            </a:r>
          </a:p>
          <a:p>
            <a:r>
              <a:rPr lang="en-US" dirty="0" smtClean="0"/>
              <a:t>These clearly were the kind of ads that appealed to children, and today, it is hard to </a:t>
            </a:r>
            <a:r>
              <a:rPr lang="en-US" dirty="0" smtClean="0">
                <a:hlinkClick r:id="rId2"/>
              </a:rPr>
              <a:t>defend their ethical </a:t>
            </a:r>
            <a:r>
              <a:rPr lang="en-US" dirty="0" err="1" smtClean="0">
                <a:hlinkClick r:id="rId2"/>
              </a:rPr>
              <a:t>use.</a:t>
            </a:r>
            <a:r>
              <a:rPr lang="en-US" sz="1400" dirty="0" err="1" smtClean="0"/>
              <a:t>[http://www.youtube.com/watch?v</a:t>
            </a:r>
            <a:r>
              <a:rPr lang="en-US" sz="1400" dirty="0" smtClean="0"/>
              <a:t>=</a:t>
            </a:r>
            <a:r>
              <a:rPr lang="en-US" sz="1400" dirty="0" err="1" smtClean="0"/>
              <a:t>eYvOgnabABU</a:t>
            </a:r>
            <a:r>
              <a:rPr lang="en-US" sz="1400" dirty="0" smtClean="0"/>
              <a:t>] </a:t>
            </a:r>
            <a:endParaRPr lang="en-US" sz="1400" dirty="0"/>
          </a:p>
        </p:txBody>
      </p:sp>
    </p:spTree>
  </p:cSld>
  <p:clrMapOvr>
    <a:masterClrMapping/>
  </p:clrMapOvr>
  <p:transition>
    <p:randomBar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Okay, so cigarette advertising today is fairly tightly controlled.</a:t>
            </a:r>
          </a:p>
          <a:p>
            <a:r>
              <a:rPr lang="en-US" dirty="0" smtClean="0"/>
              <a:t>But what about ads for alcohol, guns, pornography, strip joints, term paper companies…all legal, but not necessarily always healthy to society.</a:t>
            </a:r>
            <a:endParaRPr lang="en-US" dirty="0"/>
          </a:p>
        </p:txBody>
      </p:sp>
    </p:spTree>
  </p:cSld>
  <p:clrMapOvr>
    <a:masterClrMapping/>
  </p:clrMapOvr>
  <p:transition>
    <p:randomBar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about movies and television?</a:t>
            </a:r>
          </a:p>
          <a:p>
            <a:r>
              <a:rPr lang="en-US" dirty="0" smtClean="0"/>
              <a:t>Humphrey Bogart smoked all the time. (He died of throat cancer.) Many young people were encouraged to smoke based on this suave, sexy movie star.</a:t>
            </a:r>
          </a:p>
          <a:p>
            <a:r>
              <a:rPr lang="en-US" dirty="0" smtClean="0"/>
              <a:t>Smoking was widespread in the advertising world of the 1960s. But should it be depicted in a popular program today, such as “Mad Men?” Will people attracted to the retro chic pick up that habit?</a:t>
            </a:r>
            <a:endParaRPr lang="en-US" dirty="0"/>
          </a:p>
        </p:txBody>
      </p:sp>
    </p:spTree>
  </p:cSld>
  <p:clrMapOvr>
    <a:masterClrMapping/>
  </p:clrMapOvr>
  <p:transition>
    <p:randomBar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fourth area concerns separation of advertising and news.</a:t>
            </a:r>
          </a:p>
          <a:p>
            <a:r>
              <a:rPr lang="en-US" dirty="0" smtClean="0"/>
              <a:t>Most newspapers label advertising as such, and clearly separate it from news.</a:t>
            </a:r>
          </a:p>
          <a:p>
            <a:r>
              <a:rPr lang="en-US" dirty="0" smtClean="0"/>
              <a:t>In magazines, it’s not so certain.</a:t>
            </a:r>
          </a:p>
          <a:p>
            <a:r>
              <a:rPr lang="en-US" dirty="0" smtClean="0"/>
              <a:t>Should media reveal when it does a story on an industry based on the amount of advertising it bought?</a:t>
            </a:r>
          </a:p>
          <a:p>
            <a:r>
              <a:rPr lang="en-US" dirty="0" smtClean="0"/>
              <a:t>Should programs  feature brand-named products whose placement was obviously paid for?</a:t>
            </a:r>
            <a:endParaRPr lang="en-US" dirty="0"/>
          </a:p>
        </p:txBody>
      </p:sp>
    </p:spTree>
  </p:cSld>
  <p:clrMapOvr>
    <a:masterClrMapping/>
  </p:clrMapOvr>
  <p:transition>
    <p:randomBar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about news celebrities?</a:t>
            </a:r>
          </a:p>
          <a:p>
            <a:r>
              <a:rPr lang="en-US" dirty="0" smtClean="0"/>
              <a:t>Should people who present news shows also do advertisements?</a:t>
            </a:r>
          </a:p>
          <a:p>
            <a:r>
              <a:rPr lang="en-US" dirty="0" smtClean="0"/>
              <a:t>If not, should sports or weather presenters also do advertising? Where to draw the line?</a:t>
            </a:r>
            <a:endParaRPr lang="en-US" dirty="0"/>
          </a:p>
        </p:txBody>
      </p:sp>
    </p:spTree>
  </p:cSld>
  <p:clrMapOvr>
    <a:masterClrMapping/>
  </p:clrMapOvr>
  <p:transition>
    <p:randomBar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fifth special area: dishonest, deceptive content.</a:t>
            </a:r>
          </a:p>
          <a:p>
            <a:r>
              <a:rPr lang="en-US" dirty="0" smtClean="0"/>
              <a:t>Is it ethical to mislead people in advertising?</a:t>
            </a:r>
          </a:p>
          <a:p>
            <a:r>
              <a:rPr lang="en-US" dirty="0" smtClean="0"/>
              <a:t>While the FTC requires truth, advertisers can nevertheless get buy with misleading to an extent, and extent some would call deception.</a:t>
            </a:r>
          </a:p>
          <a:p>
            <a:r>
              <a:rPr lang="en-US" dirty="0" smtClean="0"/>
              <a:t>Is it ethical to advertise credit cards for people with little income or poor credit, while not divulging large fees and penalties? </a:t>
            </a:r>
            <a:endParaRPr lang="en-US" dirty="0"/>
          </a:p>
        </p:txBody>
      </p:sp>
    </p:spTree>
  </p:cSld>
  <p:clrMapOvr>
    <a:masterClrMapping/>
  </p:clrMapOvr>
  <p:transition>
    <p:randomBar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Advertising has always been part of American culture.</a:t>
            </a:r>
          </a:p>
          <a:p>
            <a:r>
              <a:rPr lang="en-US" dirty="0" smtClean="0"/>
              <a:t>From colonial times, this country has promoted itself.</a:t>
            </a:r>
            <a:endParaRPr lang="en-US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it ethical to advertise “work at home” schemes (Make $20,000 a year!), despite that most of these are scams for gullible readers?</a:t>
            </a:r>
          </a:p>
          <a:p>
            <a:r>
              <a:rPr lang="en-US" dirty="0" smtClean="0"/>
              <a:t>What about weight-loss products that promise to “melt fat away,” or give unreasonable results?</a:t>
            </a:r>
          </a:p>
          <a:p>
            <a:r>
              <a:rPr lang="en-US" dirty="0" smtClean="0"/>
              <a:t>What about exercise products that are useless?</a:t>
            </a:r>
            <a:endParaRPr lang="en-US" dirty="0"/>
          </a:p>
        </p:txBody>
      </p:sp>
    </p:spTree>
  </p:cSld>
  <p:clrMapOvr>
    <a:masterClrMapping/>
  </p:clrMapOvr>
  <p:transition>
    <p:randomBar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Does the medium itself have some responsibility to protect its readers or viewers from misleading advertising?</a:t>
            </a:r>
          </a:p>
          <a:p>
            <a:r>
              <a:rPr lang="en-US" dirty="0" smtClean="0"/>
              <a:t>Some editors believe so, and more did in the past; many would not accept advertising for liquor, guns, abortion clinics or “gentlemen’s clubs.” </a:t>
            </a:r>
          </a:p>
          <a:p>
            <a:r>
              <a:rPr lang="en-US" dirty="0" smtClean="0"/>
              <a:t>But does their refusal constitute a limit on free speech?</a:t>
            </a:r>
            <a:endParaRPr lang="en-US" dirty="0"/>
          </a:p>
        </p:txBody>
      </p:sp>
    </p:spTree>
  </p:cSld>
  <p:clrMapOvr>
    <a:masterClrMapping/>
  </p:clrMapOvr>
  <p:transition>
    <p:randomBar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about ads that don’t necessarily try to sell such services, but do enhance photos to make the product or service look better than it really is?</a:t>
            </a:r>
          </a:p>
          <a:p>
            <a:r>
              <a:rPr lang="en-US" dirty="0" smtClean="0"/>
              <a:t>Is it ethical to use Photoshop to improve skin, make people thinner, make wrinkles vanish?</a:t>
            </a:r>
          </a:p>
          <a:p>
            <a:r>
              <a:rPr lang="en-US" dirty="0" smtClean="0"/>
              <a:t>Is it unethical to make clothes or food look better? </a:t>
            </a:r>
            <a:endParaRPr lang="en-US" dirty="0"/>
          </a:p>
        </p:txBody>
      </p:sp>
    </p:spTree>
  </p:cSld>
  <p:clrMapOvr>
    <a:masterClrMapping/>
  </p:clrMapOvr>
  <p:transition>
    <p:randomBar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Sixth: Using sex, fear, or violence to sell.</a:t>
            </a:r>
          </a:p>
          <a:p>
            <a:r>
              <a:rPr lang="en-US" dirty="0" smtClean="0"/>
              <a:t>Sex sells, the others also appeal to primal emotions. That makes them effective sales tools. </a:t>
            </a:r>
          </a:p>
          <a:p>
            <a:r>
              <a:rPr lang="en-US" dirty="0" smtClean="0"/>
              <a:t>You seldom see models ad ads who look like real people. Does this lead to unrealistic goals of thinness and beauty?</a:t>
            </a:r>
            <a:endParaRPr lang="en-US" dirty="0"/>
          </a:p>
        </p:txBody>
      </p:sp>
    </p:spTree>
  </p:cSld>
  <p:clrMapOvr>
    <a:masterClrMapping/>
  </p:clrMapOvr>
  <p:transition>
    <p:randomBar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seventh area: placement.</a:t>
            </a:r>
          </a:p>
          <a:p>
            <a:r>
              <a:rPr lang="en-US" dirty="0" smtClean="0"/>
              <a:t>Have media which include material emphasizing social responsibility, healthy or good behavior some ethical consideration regarding placement?</a:t>
            </a:r>
          </a:p>
          <a:p>
            <a:r>
              <a:rPr lang="en-US" dirty="0" smtClean="0"/>
              <a:t>What about an ad which seems to promote the opposite: a story about healthy eating next to a “supersize” fast food ad?</a:t>
            </a:r>
          </a:p>
          <a:p>
            <a:r>
              <a:rPr lang="en-US" dirty="0" smtClean="0"/>
              <a:t>Some media try to avoid this conflict by going ad-free. </a:t>
            </a:r>
            <a:r>
              <a:rPr lang="en-US" i="1" dirty="0" smtClean="0"/>
              <a:t>Consumer Reports </a:t>
            </a:r>
            <a:r>
              <a:rPr lang="en-US" dirty="0" smtClean="0"/>
              <a:t>is an obvious example.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>
    <p:randomBar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 many media have tried that, and have gone out of business.</a:t>
            </a:r>
          </a:p>
          <a:p>
            <a:r>
              <a:rPr lang="en-US" dirty="0" smtClean="0"/>
              <a:t>Public television is supposedly ad-free, but what about considerations of sponsors?</a:t>
            </a:r>
          </a:p>
          <a:p>
            <a:r>
              <a:rPr lang="en-US" dirty="0" smtClean="0"/>
              <a:t>Public broadcasting has become more and more obtrusive in its fundraising efforts and credits to corporate donors. Is this in effect advertising?</a:t>
            </a:r>
            <a:endParaRPr lang="en-US" dirty="0"/>
          </a:p>
        </p:txBody>
      </p:sp>
    </p:spTree>
  </p:cSld>
  <p:clrMapOvr>
    <a:masterClrMapping/>
  </p:clrMapOvr>
  <p:transition>
    <p:randomBar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would the great philosophers say?</a:t>
            </a:r>
          </a:p>
          <a:p>
            <a:r>
              <a:rPr lang="en-US" dirty="0" smtClean="0"/>
              <a:t>It seems most advertisers would argue from the teleological perspective: the ends justify the means.</a:t>
            </a:r>
          </a:p>
          <a:p>
            <a:r>
              <a:rPr lang="en-US" dirty="0" smtClean="0"/>
              <a:t>Pressure groups do this all the time. They will argue that can show color close-ups of aborted fetuses, cancerous throats, beaten animals or abused children because “the cause is just.”</a:t>
            </a:r>
          </a:p>
        </p:txBody>
      </p:sp>
    </p:spTree>
  </p:cSld>
  <p:clrMapOvr>
    <a:masterClrMapping/>
  </p:clrMapOvr>
  <p:transition>
    <p:randomBar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Politicians use lies and half truths “to get that scurrilous opponent out of office.”</a:t>
            </a:r>
          </a:p>
          <a:p>
            <a:r>
              <a:rPr lang="en-US" dirty="0" smtClean="0"/>
              <a:t>But is this kind of advertising destructive to</a:t>
            </a:r>
            <a:r>
              <a:rPr lang="en-US" dirty="0" smtClean="0"/>
              <a:t> a democratic society?</a:t>
            </a:r>
          </a:p>
          <a:p>
            <a:r>
              <a:rPr lang="en-US" dirty="0" smtClean="0"/>
              <a:t>What would Kant say? “Just tell the truth.”</a:t>
            </a:r>
          </a:p>
          <a:p>
            <a:r>
              <a:rPr lang="en-US" dirty="0" smtClean="0"/>
              <a:t>But what if the truth meant displeasing your employer, not promoting a product that could do good for others, or failing in your advertising?</a:t>
            </a:r>
          </a:p>
          <a:p>
            <a:endParaRPr lang="en-US" dirty="0"/>
          </a:p>
        </p:txBody>
      </p:sp>
    </p:spTree>
  </p:cSld>
  <p:clrMapOvr>
    <a:masterClrMapping/>
  </p:clrMapOvr>
  <p:transition>
    <p:randomBar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question, then, as one media ethicist said: truth or consequences?</a:t>
            </a:r>
          </a:p>
          <a:p>
            <a:r>
              <a:rPr lang="en-US" dirty="0" smtClean="0"/>
              <a:t>Do we generally expect advertisers to tell the truth?</a:t>
            </a:r>
          </a:p>
          <a:p>
            <a:r>
              <a:rPr lang="en-US" dirty="0" smtClean="0"/>
              <a:t>We say no, we say we are jaded, savvy consumers who can read through advertising claims.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randomBar/>
  </p:transition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 are we deceiving ourselves?</a:t>
            </a:r>
          </a:p>
          <a:p>
            <a:r>
              <a:rPr lang="en-US" dirty="0" smtClean="0"/>
              <a:t>Many people love advertising, the entertainment, the industry.</a:t>
            </a:r>
          </a:p>
          <a:p>
            <a:r>
              <a:rPr lang="en-US" dirty="0" smtClean="0"/>
              <a:t>We happily wear walking advertisements for soft drinks, beer or athletic shoes on our clothing—and in fact usually we happily pay for the privilege.</a:t>
            </a:r>
          </a:p>
        </p:txBody>
      </p:sp>
    </p:spTree>
  </p:cSld>
  <p:clrMapOvr>
    <a:masterClrMapping/>
  </p:clrMapOvr>
  <p:transition>
    <p:randomBar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Americans generally support extensive advertising in their culture.</a:t>
            </a:r>
          </a:p>
          <a:p>
            <a:r>
              <a:rPr lang="en-US" dirty="0" smtClean="0"/>
              <a:t>We believe rational people can be savvy enough to sort out advertising appeals.</a:t>
            </a:r>
            <a:endParaRPr lang="en-US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America </a:t>
            </a:r>
            <a:r>
              <a:rPr lang="en-US" dirty="0" smtClean="0"/>
              <a:t>accepts more advertising in more places than any country in the world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fact, in this more difficult economy, many Americans are willing to accept it in more places than ever before: on school buses, applied to school lockers, in parks and in other public places once closed from commercialism.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ransition>
    <p:randomBar/>
  </p:transition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don’t seem to be nearly as cynical regarding advertising as we like to profess.</a:t>
            </a:r>
          </a:p>
          <a:p>
            <a:r>
              <a:rPr lang="en-US" dirty="0" smtClean="0"/>
              <a:t>While we say we are sophisticated Americans who can sort through it all, it’s at least worth asking ethical questions regarding what should be advertising, where, when, and how. </a:t>
            </a:r>
            <a:endParaRPr lang="en-US" dirty="0"/>
          </a:p>
        </p:txBody>
      </p:sp>
    </p:spTree>
  </p:cSld>
  <p:clrMapOvr>
    <a:masterClrMapping/>
  </p:clrMapOvr>
  <p:transition>
    <p:randomBar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know advertising has powerful effects in society.</a:t>
            </a:r>
          </a:p>
          <a:p>
            <a:r>
              <a:rPr lang="en-US" dirty="0" smtClean="0"/>
              <a:t>We don’t often know when, and how, however.</a:t>
            </a:r>
          </a:p>
          <a:p>
            <a:r>
              <a:rPr lang="en-US" dirty="0" smtClean="0"/>
              <a:t>Advertising’s supporters say self-interest brings buyers and sellers together so everyone is happy.</a:t>
            </a:r>
          </a:p>
          <a:p>
            <a:r>
              <a:rPr lang="en-US" dirty="0" smtClean="0"/>
              <a:t>Critics say ads exploit the public and appeals to people’s worst side.</a:t>
            </a:r>
            <a:endParaRPr lang="en-US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Advertising relates to media ethics in a variety of areas:</a:t>
            </a:r>
          </a:p>
          <a:p>
            <a:r>
              <a:rPr lang="en-US" dirty="0" smtClean="0"/>
              <a:t>Stereotypes.</a:t>
            </a:r>
          </a:p>
          <a:p>
            <a:r>
              <a:rPr lang="en-US" dirty="0" smtClean="0"/>
              <a:t>What is appropriate to advertise?</a:t>
            </a:r>
          </a:p>
          <a:p>
            <a:r>
              <a:rPr lang="en-US" dirty="0" smtClean="0"/>
              <a:t>How to make appropriate advertising pitches?</a:t>
            </a:r>
          </a:p>
          <a:p>
            <a:r>
              <a:rPr lang="en-US" dirty="0" smtClean="0"/>
              <a:t>What kind of ads should appear, in what media?</a:t>
            </a:r>
          </a:p>
          <a:p>
            <a:r>
              <a:rPr lang="en-US" dirty="0" smtClean="0"/>
              <a:t>How far should advertisers invade privacy?</a:t>
            </a:r>
            <a:endParaRPr lang="en-US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Ethics philosophers say one standard doesn’t apply to advertising: truth.</a:t>
            </a:r>
          </a:p>
          <a:p>
            <a:r>
              <a:rPr lang="en-US" dirty="0" smtClean="0"/>
              <a:t>By “truth,” in this case, we mean, fair, unbiased accounts.</a:t>
            </a:r>
          </a:p>
          <a:p>
            <a:r>
              <a:rPr lang="en-US" dirty="0" smtClean="0"/>
              <a:t>Advertising does not generally provide that.</a:t>
            </a:r>
          </a:p>
          <a:p>
            <a:r>
              <a:rPr lang="en-US" dirty="0" smtClean="0"/>
              <a:t>Most advertising can be called “opinion”: the tastiest beer, the sexiest perfume.</a:t>
            </a:r>
          </a:p>
          <a:p>
            <a:r>
              <a:rPr lang="en-US" dirty="0" smtClean="0"/>
              <a:t>These claims can’t usually be verified as “true.”</a:t>
            </a:r>
            <a:endParaRPr lang="en-US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Federal Trade Commission regulates most advertising for outright lying or deception.</a:t>
            </a:r>
          </a:p>
          <a:p>
            <a:r>
              <a:rPr lang="en-US" dirty="0" smtClean="0"/>
              <a:t>You can’t make false statements in an attempt to deceive.</a:t>
            </a:r>
          </a:p>
          <a:p>
            <a:r>
              <a:rPr lang="en-US" dirty="0" smtClean="0"/>
              <a:t>But this often is a gray area.</a:t>
            </a:r>
            <a:endParaRPr lang="en-US" dirty="0"/>
          </a:p>
        </p:txBody>
      </p:sp>
    </p:spTree>
  </p:cSld>
  <p:clrMapOvr>
    <a:masterClrMapping/>
  </p:clrMapOvr>
  <p:transition>
    <p:randomBar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Fair and balanced doesn’t apply to advertising.</a:t>
            </a:r>
          </a:p>
          <a:p>
            <a:r>
              <a:rPr lang="en-US" dirty="0" smtClean="0"/>
              <a:t>Advertising plays up strong points, and plays down weaknesses.</a:t>
            </a:r>
          </a:p>
          <a:p>
            <a:r>
              <a:rPr lang="en-US" dirty="0" smtClean="0"/>
              <a:t>We presume the public knows this, but some people really don’t quite remember that.</a:t>
            </a:r>
            <a:endParaRPr lang="en-US" dirty="0"/>
          </a:p>
        </p:txBody>
      </p:sp>
    </p:spTree>
  </p:cSld>
  <p:clrMapOvr>
    <a:masterClrMapping/>
  </p:clrMapOvr>
  <p:transition>
    <p:randomBar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Rationally it would be good to demand that advertisers use clear, relevant and truthful evidence to support a claim.</a:t>
            </a:r>
          </a:p>
          <a:p>
            <a:r>
              <a:rPr lang="en-US" dirty="0" smtClean="0"/>
              <a:t>But most advertisers don’t appeal to a rational side. Instead they try to create an appealing lifestyle around a product.</a:t>
            </a:r>
          </a:p>
          <a:p>
            <a:r>
              <a:rPr lang="en-US" dirty="0" smtClean="0"/>
              <a:t>“Evidence” is irrelevant.</a:t>
            </a:r>
          </a:p>
        </p:txBody>
      </p:sp>
    </p:spTree>
  </p:cSld>
  <p:clrMapOvr>
    <a:masterClrMapping/>
  </p:clrMapOvr>
  <p:transition>
    <p:randomBar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ＭＳ Ｐ明朝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Flow.thmx</Template>
  <TotalTime>60</TotalTime>
  <Words>1588</Words>
  <Application>Microsoft Macintosh PowerPoint</Application>
  <PresentationFormat>On-screen Show (4:3)</PresentationFormat>
  <Paragraphs>129</Paragraphs>
  <Slides>31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Flow</vt:lpstr>
      <vt:lpstr>Advertising</vt:lpstr>
      <vt:lpstr>Advertising ethics</vt:lpstr>
      <vt:lpstr>Advertising ethics</vt:lpstr>
      <vt:lpstr>Advertising ethics</vt:lpstr>
      <vt:lpstr>Advertising ethics</vt:lpstr>
      <vt:lpstr>Advertising ethics</vt:lpstr>
      <vt:lpstr>Advertising ethics</vt:lpstr>
      <vt:lpstr>Advertising ethics</vt:lpstr>
      <vt:lpstr>Advertising ethics</vt:lpstr>
      <vt:lpstr>Advertising ethics</vt:lpstr>
      <vt:lpstr>Advertising ethics</vt:lpstr>
      <vt:lpstr>Advertising ethics</vt:lpstr>
      <vt:lpstr>Advertising ethics</vt:lpstr>
      <vt:lpstr>Advertising ethics</vt:lpstr>
      <vt:lpstr>Advertising ethics</vt:lpstr>
      <vt:lpstr>Advertising ethics</vt:lpstr>
      <vt:lpstr>Advertising ethics</vt:lpstr>
      <vt:lpstr>Advertising ethics</vt:lpstr>
      <vt:lpstr>Advertising ethics</vt:lpstr>
      <vt:lpstr>Advertising ethics</vt:lpstr>
      <vt:lpstr>Advertising ethics</vt:lpstr>
      <vt:lpstr>Advertising ethics</vt:lpstr>
      <vt:lpstr>Advertising ethics</vt:lpstr>
      <vt:lpstr>Advertising ethics</vt:lpstr>
      <vt:lpstr>Advertising ethics</vt:lpstr>
      <vt:lpstr>Advertising ethics</vt:lpstr>
      <vt:lpstr>Advertising ethics</vt:lpstr>
      <vt:lpstr>Advertising ethics</vt:lpstr>
      <vt:lpstr>Advertising ethics</vt:lpstr>
      <vt:lpstr>Advertising ethics</vt:lpstr>
      <vt:lpstr>Advertising ethics</vt:lpstr>
    </vt:vector>
  </TitlesOfParts>
  <Company>NDSU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Advertising</dc:title>
  <dc:creator>Ross Collins</dc:creator>
  <cp:lastModifiedBy>Ross Collins</cp:lastModifiedBy>
  <cp:revision>13</cp:revision>
  <dcterms:created xsi:type="dcterms:W3CDTF">2010-11-16T19:42:15Z</dcterms:created>
  <dcterms:modified xsi:type="dcterms:W3CDTF">2010-11-16T20:42:47Z</dcterms:modified>
</cp:coreProperties>
</file>